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oppi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oppins-italic.fntdata"/><Relationship Id="rId6" Type="http://schemas.openxmlformats.org/officeDocument/2006/relationships/slide" Target="slides/slide1.xml"/><Relationship Id="rId18"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f5aa52df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f5aa52df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13d06d5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13d06d5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Attacker IP: 205.174.165.73 on port 8080</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The possible DDoS /  botnet method likely SYN flood or C2 callback (where attacker gains remote access)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Host involved       192.168.10.14 , .8,    9,   .5,  .15 </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11c8bb04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11c8bb04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f5aa52d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f5aa52d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11c8bb0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11c8bb0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12502a8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12502a8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11c8bb04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11c8bb04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Detection:</a:t>
            </a:r>
            <a:r>
              <a:rPr lang="en">
                <a:solidFill>
                  <a:schemeClr val="dk1"/>
                </a:solidFill>
              </a:rPr>
              <a:t> constant </a:t>
            </a:r>
            <a:r>
              <a:rPr b="1" lang="en">
                <a:solidFill>
                  <a:schemeClr val="dk1"/>
                </a:solidFill>
              </a:rPr>
              <a:t>TCP retransmissions</a:t>
            </a:r>
            <a:r>
              <a:rPr lang="en">
                <a:solidFill>
                  <a:schemeClr val="dk1"/>
                </a:solidFill>
              </a:rPr>
              <a:t> to port 8080 — classic botnet/DDOS fingerprint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f5aa52d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f5aa52d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Botnet ARES,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f5aa52d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f5aa52d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11c8bb04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11c8bb04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f5aa52d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f5aa52d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Investigation was triggered by high packets and multiple TCP retransmissions attempts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205.174.165.80/CICDataset/CIC-IDS-2017/Dataset/" TargetMode="External"/><Relationship Id="rId4" Type="http://schemas.openxmlformats.org/officeDocument/2006/relationships/hyperlink" Target="https://www.unb.ca/cic/datasets/ids-2017.html" TargetMode="External"/><Relationship Id="rId5" Type="http://schemas.openxmlformats.org/officeDocument/2006/relationships/hyperlink" Target="https://incidentresponse.com/mini-sites/workflows/download/DDoS.pdf" TargetMode="External"/><Relationship Id="rId6" Type="http://schemas.openxmlformats.org/officeDocument/2006/relationships/hyperlink" Target="https://incidentresponse.com/mini-sites/workflows/download/DDoS.pdf" TargetMode="External"/><Relationship Id="rId7" Type="http://schemas.openxmlformats.org/officeDocument/2006/relationships/hyperlink" Target="https://www.virustotal.com/gui/ip-address/205.174.165.7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business.comcast.com/enterprise/products-services/cybersecurity-services?CMP=KNC-MICROSOFT&amp;utm_source=bing&amp;utm_medium=cpc&amp;utm_campaign=ENT_Cybersecurity_NB_P_National&amp;utm_term=cybersecurity%20services-43700080826529006-VQ16-c-VQ6--VQ15-&amp;kw=cybersecurity%20services&amp;ad=&amp;c=ENT_Cybersecurity_NB_P_National&amp;VQ16-c-VQ6--p&amp;ds_kid=43700080826529006&amp;&amp;msclkid=2ce4ab9303bc1754861cc39816b6c1d6&amp;gclid=2ce4ab9303bc1754861cc39816b6c1d6&amp;gclsrc=3p.ds&amp;gad_source=7"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646981" y="1928250"/>
            <a:ext cx="2256900" cy="64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300">
                <a:latin typeface="Poppins"/>
                <a:ea typeface="Poppins"/>
                <a:cs typeface="Poppins"/>
                <a:sym typeface="Poppins"/>
              </a:rPr>
              <a:t>CICIDS 2017</a:t>
            </a:r>
            <a:endParaRPr sz="6400"/>
          </a:p>
        </p:txBody>
      </p:sp>
      <p:sp>
        <p:nvSpPr>
          <p:cNvPr id="55" name="Google Shape;55;p13"/>
          <p:cNvSpPr txBox="1"/>
          <p:nvPr>
            <p:ph idx="1" type="subTitle"/>
          </p:nvPr>
        </p:nvSpPr>
        <p:spPr>
          <a:xfrm>
            <a:off x="1263975" y="3432950"/>
            <a:ext cx="6809100" cy="58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solidFill>
                  <a:schemeClr val="dk1"/>
                </a:solidFill>
              </a:rPr>
              <a:t>Alex jimenez, Victor Perez, Leonel Kachie, Landen Chambers, David Hernandez</a:t>
            </a:r>
            <a:endParaRPr sz="1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nvSpPr>
        <p:spPr>
          <a:xfrm>
            <a:off x="3734125" y="57750"/>
            <a:ext cx="22050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Catalyst Report</a:t>
            </a:r>
            <a:endParaRPr sz="1800">
              <a:solidFill>
                <a:schemeClr val="dk1"/>
              </a:solidFill>
            </a:endParaRPr>
          </a:p>
        </p:txBody>
      </p:sp>
      <p:pic>
        <p:nvPicPr>
          <p:cNvPr id="128" name="Google Shape;128;p22"/>
          <p:cNvPicPr preferRelativeResize="0"/>
          <p:nvPr/>
        </p:nvPicPr>
        <p:blipFill>
          <a:blip r:embed="rId3">
            <a:alphaModFix/>
          </a:blip>
          <a:stretch>
            <a:fillRect/>
          </a:stretch>
        </p:blipFill>
        <p:spPr>
          <a:xfrm>
            <a:off x="6054550" y="693228"/>
            <a:ext cx="3046650" cy="3111675"/>
          </a:xfrm>
          <a:prstGeom prst="rect">
            <a:avLst/>
          </a:prstGeom>
          <a:noFill/>
          <a:ln>
            <a:noFill/>
          </a:ln>
        </p:spPr>
      </p:pic>
      <p:pic>
        <p:nvPicPr>
          <p:cNvPr id="129" name="Google Shape;129;p22"/>
          <p:cNvPicPr preferRelativeResize="0"/>
          <p:nvPr/>
        </p:nvPicPr>
        <p:blipFill rotWithShape="1">
          <a:blip r:embed="rId4">
            <a:alphaModFix/>
          </a:blip>
          <a:srcRect b="22845" l="0" r="0" t="0"/>
          <a:stretch/>
        </p:blipFill>
        <p:spPr>
          <a:xfrm>
            <a:off x="3036912" y="3012050"/>
            <a:ext cx="2945926" cy="1989675"/>
          </a:xfrm>
          <a:prstGeom prst="rect">
            <a:avLst/>
          </a:prstGeom>
          <a:noFill/>
          <a:ln>
            <a:noFill/>
          </a:ln>
        </p:spPr>
      </p:pic>
      <p:pic>
        <p:nvPicPr>
          <p:cNvPr id="130" name="Google Shape;130;p22"/>
          <p:cNvPicPr preferRelativeResize="0"/>
          <p:nvPr/>
        </p:nvPicPr>
        <p:blipFill>
          <a:blip r:embed="rId5">
            <a:alphaModFix/>
          </a:blip>
          <a:stretch>
            <a:fillRect/>
          </a:stretch>
        </p:blipFill>
        <p:spPr>
          <a:xfrm>
            <a:off x="0" y="774750"/>
            <a:ext cx="3937301" cy="242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463525" y="55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36" name="Google Shape;136;p23"/>
          <p:cNvSpPr txBox="1"/>
          <p:nvPr>
            <p:ph idx="1" type="body"/>
          </p:nvPr>
        </p:nvSpPr>
        <p:spPr>
          <a:xfrm>
            <a:off x="463525" y="1373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Canadian Institute for Cybersecurity. </a:t>
            </a:r>
            <a:r>
              <a:rPr i="1" lang="en" sz="1400">
                <a:solidFill>
                  <a:schemeClr val="dk1"/>
                </a:solidFill>
              </a:rPr>
              <a:t>Index of /CICDataset/CIC-IDS-2017/Dataset</a:t>
            </a:r>
            <a:r>
              <a:rPr lang="en" sz="1400">
                <a:solidFill>
                  <a:schemeClr val="dk1"/>
                </a:solidFill>
              </a:rPr>
              <a:t>. University of New Brunswick. Accessed 25 Apr. 2025.</a:t>
            </a:r>
            <a:r>
              <a:rPr lang="en" sz="1400">
                <a:solidFill>
                  <a:srgbClr val="0000FF"/>
                </a:solidFill>
              </a:rPr>
              <a:t> </a:t>
            </a:r>
            <a:r>
              <a:rPr lang="en" sz="1400" u="sng">
                <a:solidFill>
                  <a:srgbClr val="0000FF"/>
                </a:solidFill>
                <a:hlinkClick r:id="rId3">
                  <a:extLst>
                    <a:ext uri="{A12FA001-AC4F-418D-AE19-62706E023703}">
                      <ahyp:hlinkClr val="tx"/>
                    </a:ext>
                  </a:extLst>
                </a:hlinkClick>
              </a:rPr>
              <a:t>http://205.174.165.80/CICDataset/CIC-IDS-2017/Dataset/</a:t>
            </a:r>
            <a:r>
              <a:rPr lang="en" sz="1400">
                <a:solidFill>
                  <a:srgbClr val="0000FF"/>
                </a:solidFill>
              </a:rPr>
              <a:t>.</a:t>
            </a:r>
            <a:endParaRPr sz="1400">
              <a:solidFill>
                <a:srgbClr val="0000FF"/>
              </a:solidFill>
            </a:endParaRPr>
          </a:p>
          <a:p>
            <a:pPr indent="0" lvl="0" marL="0" rtl="0" algn="l">
              <a:spcBef>
                <a:spcPts val="1200"/>
              </a:spcBef>
              <a:spcAft>
                <a:spcPts val="0"/>
              </a:spcAft>
              <a:buNone/>
            </a:pPr>
            <a:r>
              <a:rPr lang="en" sz="1400">
                <a:solidFill>
                  <a:schemeClr val="dk1"/>
                </a:solidFill>
              </a:rPr>
              <a:t>Canadian Institute for Cybersecurity. </a:t>
            </a:r>
            <a:r>
              <a:rPr i="1" lang="en" sz="1400">
                <a:solidFill>
                  <a:schemeClr val="dk1"/>
                </a:solidFill>
              </a:rPr>
              <a:t>IDS 2017 | Datasets | Research</a:t>
            </a:r>
            <a:r>
              <a:rPr lang="en" sz="1400">
                <a:solidFill>
                  <a:schemeClr val="dk1"/>
                </a:solidFill>
              </a:rPr>
              <a:t>. University of New Brunswick, 2017. Accessed 25 Apr. 2025. </a:t>
            </a:r>
            <a:r>
              <a:rPr lang="en" sz="1400" u="sng">
                <a:solidFill>
                  <a:srgbClr val="0000FF"/>
                </a:solidFill>
                <a:highlight>
                  <a:schemeClr val="lt1"/>
                </a:highlight>
                <a:hlinkClick r:id="rId4">
                  <a:extLst>
                    <a:ext uri="{A12FA001-AC4F-418D-AE19-62706E023703}">
                      <ahyp:hlinkClr val="tx"/>
                    </a:ext>
                  </a:extLst>
                </a:hlinkClick>
              </a:rPr>
              <a:t>https://www.unb.ca/cic/datasets/ids-2017.html</a:t>
            </a:r>
            <a:r>
              <a:rPr lang="en" sz="1400">
                <a:solidFill>
                  <a:srgbClr val="0000FF"/>
                </a:solidFill>
                <a:highlight>
                  <a:schemeClr val="lt1"/>
                </a:highlight>
              </a:rPr>
              <a:t>.</a:t>
            </a:r>
            <a:endParaRPr sz="1400">
              <a:solidFill>
                <a:srgbClr val="0000FF"/>
              </a:solidFill>
              <a:highlight>
                <a:schemeClr val="lt1"/>
              </a:highlight>
            </a:endParaRPr>
          </a:p>
          <a:p>
            <a:pPr indent="0" lvl="0" marL="0" rtl="0" algn="l">
              <a:spcBef>
                <a:spcPts val="1200"/>
              </a:spcBef>
              <a:spcAft>
                <a:spcPts val="0"/>
              </a:spcAft>
              <a:buNone/>
            </a:pPr>
            <a:r>
              <a:rPr i="1" lang="en" sz="1400">
                <a:solidFill>
                  <a:schemeClr val="dk1"/>
                </a:solidFill>
              </a:rPr>
              <a:t>DDoS Incident Response Workflow</a:t>
            </a:r>
            <a:r>
              <a:rPr lang="en" sz="1400">
                <a:solidFill>
                  <a:schemeClr val="dk1"/>
                </a:solidFill>
              </a:rPr>
              <a:t>. IncidentResponse.com. Accessed 25 Apr. 2025.</a:t>
            </a:r>
            <a:r>
              <a:rPr lang="en" sz="1400">
                <a:solidFill>
                  <a:schemeClr val="dk1"/>
                </a:solidFill>
                <a:uFill>
                  <a:noFill/>
                </a:uFill>
                <a:hlinkClick r:id="rId5">
                  <a:extLst>
                    <a:ext uri="{A12FA001-AC4F-418D-AE19-62706E023703}">
                      <ahyp:hlinkClr val="tx"/>
                    </a:ext>
                  </a:extLst>
                </a:hlinkClick>
              </a:rPr>
              <a:t> </a:t>
            </a:r>
            <a:r>
              <a:rPr lang="en" sz="1400" u="sng">
                <a:solidFill>
                  <a:srgbClr val="0000FF"/>
                </a:solidFill>
                <a:hlinkClick r:id="rId6">
                  <a:extLst>
                    <a:ext uri="{A12FA001-AC4F-418D-AE19-62706E023703}">
                      <ahyp:hlinkClr val="tx"/>
                    </a:ext>
                  </a:extLst>
                </a:hlinkClick>
              </a:rPr>
              <a:t>https://incidentresponse.com/mini-sites/workflows/download/DDoS.pdf</a:t>
            </a:r>
            <a:r>
              <a:rPr lang="en" sz="1400">
                <a:solidFill>
                  <a:srgbClr val="0000FF"/>
                </a:solidFill>
              </a:rPr>
              <a:t>.</a:t>
            </a:r>
            <a:endParaRPr sz="1400">
              <a:solidFill>
                <a:srgbClr val="0000FF"/>
              </a:solidFill>
            </a:endParaRPr>
          </a:p>
          <a:p>
            <a:pPr indent="0" lvl="0" marL="0" rtl="0" algn="l">
              <a:spcBef>
                <a:spcPts val="1200"/>
              </a:spcBef>
              <a:spcAft>
                <a:spcPts val="0"/>
              </a:spcAft>
              <a:buNone/>
            </a:pPr>
            <a:r>
              <a:rPr lang="en" sz="1400">
                <a:solidFill>
                  <a:schemeClr val="dk1"/>
                </a:solidFill>
              </a:rPr>
              <a:t>VirusTotal. </a:t>
            </a:r>
            <a:r>
              <a:rPr i="1" lang="en" sz="1400">
                <a:solidFill>
                  <a:schemeClr val="dk1"/>
                </a:solidFill>
              </a:rPr>
              <a:t>IP Address Report: 205.174.165.73</a:t>
            </a:r>
            <a:r>
              <a:rPr lang="en" sz="1400">
                <a:solidFill>
                  <a:schemeClr val="dk1"/>
                </a:solidFill>
              </a:rPr>
              <a:t>. VirusTotal, Google, Accessed 25 Apr. 2025. </a:t>
            </a:r>
            <a:r>
              <a:rPr lang="en" sz="1400" u="sng">
                <a:solidFill>
                  <a:srgbClr val="0000FF"/>
                </a:solidFill>
                <a:hlinkClick r:id="rId7">
                  <a:extLst>
                    <a:ext uri="{A12FA001-AC4F-418D-AE19-62706E023703}">
                      <ahyp:hlinkClr val="tx"/>
                    </a:ext>
                  </a:extLst>
                </a:hlinkClick>
              </a:rPr>
              <a:t>https://www.virustotal.com/gui/ip-address/205.174.165.73</a:t>
            </a:r>
            <a:r>
              <a:rPr lang="en" sz="1400">
                <a:solidFill>
                  <a:srgbClr val="0000FF"/>
                </a:solidFill>
              </a:rPr>
              <a:t>.</a:t>
            </a:r>
            <a:endParaRPr sz="1400">
              <a:solidFill>
                <a:srgbClr val="0000FF"/>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29450" y="400300"/>
            <a:ext cx="2565600" cy="572700"/>
          </a:xfrm>
          <a:prstGeom prst="rect">
            <a:avLst/>
          </a:prstGeom>
        </p:spPr>
        <p:txBody>
          <a:bodyPr anchorCtr="0" anchor="t" bIns="91425" lIns="91425" spcFirstLastPara="1" rIns="91425" wrap="square" tIns="91425">
            <a:normAutofit fontScale="90000"/>
          </a:bodyPr>
          <a:lstStyle/>
          <a:p>
            <a:pPr indent="0" lvl="0" marL="457200" rtl="0" algn="l">
              <a:lnSpc>
                <a:spcPct val="80000"/>
              </a:lnSpc>
              <a:spcBef>
                <a:spcPts val="0"/>
              </a:spcBef>
              <a:spcAft>
                <a:spcPts val="0"/>
              </a:spcAft>
              <a:buNone/>
            </a:pPr>
            <a:r>
              <a:rPr lang="en" sz="2520"/>
              <a:t>Introduction</a:t>
            </a:r>
            <a:endParaRPr sz="2520"/>
          </a:p>
          <a:p>
            <a:pPr indent="0" lvl="0" marL="0" rtl="0" algn="l">
              <a:spcBef>
                <a:spcPts val="0"/>
              </a:spcBef>
              <a:spcAft>
                <a:spcPts val="0"/>
              </a:spcAft>
              <a:buNone/>
            </a:pPr>
            <a:r>
              <a:t/>
            </a:r>
            <a:endParaRPr/>
          </a:p>
        </p:txBody>
      </p:sp>
      <p:sp>
        <p:nvSpPr>
          <p:cNvPr id="61" name="Google Shape;61;p14"/>
          <p:cNvSpPr txBox="1"/>
          <p:nvPr>
            <p:ph idx="1" type="body"/>
          </p:nvPr>
        </p:nvSpPr>
        <p:spPr>
          <a:xfrm>
            <a:off x="550250" y="1189350"/>
            <a:ext cx="8320500" cy="27648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a:solidFill>
                  <a:srgbClr val="434343"/>
                </a:solidFill>
              </a:rPr>
              <a:t>In this project, we explore the </a:t>
            </a:r>
            <a:r>
              <a:rPr b="1" lang="en">
                <a:solidFill>
                  <a:srgbClr val="434343"/>
                </a:solidFill>
              </a:rPr>
              <a:t>CICIDS 2017</a:t>
            </a:r>
            <a:r>
              <a:rPr lang="en">
                <a:solidFill>
                  <a:srgbClr val="434343"/>
                </a:solidFill>
              </a:rPr>
              <a:t> dataset, a widely-used, open-source dataset for cybersecurity research. Created by the </a:t>
            </a:r>
            <a:r>
              <a:rPr b="1" lang="en">
                <a:solidFill>
                  <a:srgbClr val="434343"/>
                </a:solidFill>
              </a:rPr>
              <a:t>Canadian Institute for Cybersecurity (UNB). </a:t>
            </a:r>
            <a:r>
              <a:rPr lang="en">
                <a:solidFill>
                  <a:srgbClr val="434343"/>
                </a:solidFill>
              </a:rPr>
              <a:t>Each network flow is labeled with its traffic type — like BENIGN, DDoS, PortScan, or Web Attack – Brute Force. These labels were added by the CICIDS team during controlled simulations, meaning we have ground truth for every entry. By analyzing the frequency of each label, we determine the dominant activity (e.g., normal traffic, or an ongoing attack).</a:t>
            </a:r>
            <a:endParaRPr>
              <a:solidFill>
                <a:srgbClr val="434343"/>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772750" y="370475"/>
            <a:ext cx="5115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20"/>
              <a:t>What we know is in the data set</a:t>
            </a:r>
            <a:endParaRPr/>
          </a:p>
        </p:txBody>
      </p:sp>
      <p:sp>
        <p:nvSpPr>
          <p:cNvPr id="67" name="Google Shape;67;p15"/>
          <p:cNvSpPr txBox="1"/>
          <p:nvPr>
            <p:ph idx="1" type="body"/>
          </p:nvPr>
        </p:nvSpPr>
        <p:spPr>
          <a:xfrm>
            <a:off x="311700" y="1089675"/>
            <a:ext cx="3156600" cy="1362300"/>
          </a:xfrm>
          <a:prstGeom prst="rect">
            <a:avLst/>
          </a:prstGeom>
        </p:spPr>
        <p:txBody>
          <a:bodyPr anchorCtr="0" anchor="t" bIns="91425" lIns="91425" spcFirstLastPara="1" rIns="91425" wrap="square" tIns="91425">
            <a:noAutofit/>
          </a:bodyPr>
          <a:lstStyle/>
          <a:p>
            <a:pPr indent="-280670" lvl="0" marL="457200" rtl="0" algn="l">
              <a:lnSpc>
                <a:spcPct val="105000"/>
              </a:lnSpc>
              <a:spcBef>
                <a:spcPts val="0"/>
              </a:spcBef>
              <a:spcAft>
                <a:spcPts val="0"/>
              </a:spcAft>
              <a:buSzPts val="820"/>
              <a:buChar char="-"/>
            </a:pPr>
            <a:r>
              <a:rPr lang="en" sz="820"/>
              <a:t>1. Friday Afternoon – DDoS Attack- What happened: There was a Distributed Denial of Service (DDoS) attack.</a:t>
            </a:r>
            <a:endParaRPr sz="820"/>
          </a:p>
          <a:p>
            <a:pPr indent="-280670" lvl="0" marL="457200" rtl="0" algn="l">
              <a:lnSpc>
                <a:spcPct val="105000"/>
              </a:lnSpc>
              <a:spcBef>
                <a:spcPts val="0"/>
              </a:spcBef>
              <a:spcAft>
                <a:spcPts val="0"/>
              </a:spcAft>
              <a:buSzPts val="820"/>
              <a:buChar char="-"/>
            </a:pPr>
            <a:r>
              <a:rPr lang="en" sz="820"/>
              <a:t>How we know: Out of about 225,000 network flows, over 128,000 are labeled “DDoS”. That’s more than half the traffic during that session, meaning a massive attack was flooding the network with requests to overwhelm it.</a:t>
            </a:r>
            <a:endParaRPr sz="820"/>
          </a:p>
        </p:txBody>
      </p:sp>
      <p:sp>
        <p:nvSpPr>
          <p:cNvPr id="68" name="Google Shape;68;p15"/>
          <p:cNvSpPr txBox="1"/>
          <p:nvPr/>
        </p:nvSpPr>
        <p:spPr>
          <a:xfrm>
            <a:off x="4684200" y="1161688"/>
            <a:ext cx="3000000" cy="973500"/>
          </a:xfrm>
          <a:prstGeom prst="rect">
            <a:avLst/>
          </a:prstGeom>
          <a:noFill/>
          <a:ln>
            <a:noFill/>
          </a:ln>
        </p:spPr>
        <p:txBody>
          <a:bodyPr anchorCtr="0" anchor="t" bIns="91425" lIns="91425" spcFirstLastPara="1" rIns="91425" wrap="square" tIns="91425">
            <a:spAutoFit/>
          </a:bodyPr>
          <a:lstStyle/>
          <a:p>
            <a:pPr indent="-280670" lvl="0" marL="457200" rtl="0" algn="l">
              <a:lnSpc>
                <a:spcPct val="105000"/>
              </a:lnSpc>
              <a:spcBef>
                <a:spcPts val="0"/>
              </a:spcBef>
              <a:spcAft>
                <a:spcPts val="0"/>
              </a:spcAft>
              <a:buClr>
                <a:schemeClr val="dk2"/>
              </a:buClr>
              <a:buSzPts val="820"/>
              <a:buChar char="-"/>
            </a:pPr>
            <a:r>
              <a:rPr lang="en" sz="820">
                <a:solidFill>
                  <a:schemeClr val="dk2"/>
                </a:solidFill>
              </a:rPr>
              <a:t>2. Thursday Morning – Web-Based Attacks: The system experienced multiple types of web attacks.</a:t>
            </a:r>
            <a:endParaRPr sz="820">
              <a:solidFill>
                <a:schemeClr val="dk2"/>
              </a:solidFill>
            </a:endParaRPr>
          </a:p>
          <a:p>
            <a:pPr indent="-280670" lvl="0" marL="457200" rtl="0" algn="l">
              <a:lnSpc>
                <a:spcPct val="105000"/>
              </a:lnSpc>
              <a:spcBef>
                <a:spcPts val="0"/>
              </a:spcBef>
              <a:spcAft>
                <a:spcPts val="0"/>
              </a:spcAft>
              <a:buClr>
                <a:schemeClr val="dk2"/>
              </a:buClr>
              <a:buSzPts val="820"/>
              <a:buChar char="-"/>
            </a:pPr>
            <a:r>
              <a:rPr lang="en" sz="820">
                <a:solidFill>
                  <a:schemeClr val="dk2"/>
                </a:solidFill>
              </a:rPr>
              <a:t>The dataset includes flows labeled as: Brute Force: 1,507 times (trying to guess passwords), XSS: 652 times (injecting malicious scripts), SQL Injection: 21 times (targeting the database).</a:t>
            </a:r>
            <a:endParaRPr sz="820">
              <a:solidFill>
                <a:schemeClr val="dk2"/>
              </a:solidFill>
            </a:endParaRPr>
          </a:p>
        </p:txBody>
      </p:sp>
      <p:sp>
        <p:nvSpPr>
          <p:cNvPr id="69" name="Google Shape;69;p15"/>
          <p:cNvSpPr txBox="1"/>
          <p:nvPr/>
        </p:nvSpPr>
        <p:spPr>
          <a:xfrm>
            <a:off x="4684200" y="2353713"/>
            <a:ext cx="3000000" cy="973500"/>
          </a:xfrm>
          <a:prstGeom prst="rect">
            <a:avLst/>
          </a:prstGeom>
          <a:noFill/>
          <a:ln>
            <a:noFill/>
          </a:ln>
        </p:spPr>
        <p:txBody>
          <a:bodyPr anchorCtr="0" anchor="t" bIns="91425" lIns="91425" spcFirstLastPara="1" rIns="91425" wrap="square" tIns="91425">
            <a:spAutoFit/>
          </a:bodyPr>
          <a:lstStyle/>
          <a:p>
            <a:pPr indent="-280670" lvl="0" marL="457200" rtl="0" algn="l">
              <a:lnSpc>
                <a:spcPct val="105000"/>
              </a:lnSpc>
              <a:spcBef>
                <a:spcPts val="0"/>
              </a:spcBef>
              <a:spcAft>
                <a:spcPts val="0"/>
              </a:spcAft>
              <a:buClr>
                <a:schemeClr val="dk2"/>
              </a:buClr>
              <a:buSzPts val="820"/>
              <a:buChar char="-"/>
            </a:pPr>
            <a:r>
              <a:rPr lang="en" sz="820">
                <a:solidFill>
                  <a:schemeClr val="dk2"/>
                </a:solidFill>
              </a:rPr>
              <a:t>4. Tuesday Working Hours – Brute Force on Services: Attackers were trying to break into FTP and SSH services. The flows are labeled “FTP-Patator” (7,938) and “SSH-Patator” (5,897) — both of which are brute-force tools used to guess login credentials repeatedly.</a:t>
            </a:r>
            <a:endParaRPr/>
          </a:p>
        </p:txBody>
      </p:sp>
      <p:sp>
        <p:nvSpPr>
          <p:cNvPr id="70" name="Google Shape;70;p15"/>
          <p:cNvSpPr txBox="1"/>
          <p:nvPr/>
        </p:nvSpPr>
        <p:spPr>
          <a:xfrm>
            <a:off x="311700" y="3739475"/>
            <a:ext cx="3000000" cy="1106100"/>
          </a:xfrm>
          <a:prstGeom prst="rect">
            <a:avLst/>
          </a:prstGeom>
          <a:noFill/>
          <a:ln>
            <a:noFill/>
          </a:ln>
        </p:spPr>
        <p:txBody>
          <a:bodyPr anchorCtr="0" anchor="t" bIns="91425" lIns="91425" spcFirstLastPara="1" rIns="91425" wrap="square" tIns="91425">
            <a:spAutoFit/>
          </a:bodyPr>
          <a:lstStyle/>
          <a:p>
            <a:pPr indent="-280670" lvl="0" marL="457200" rtl="0" algn="l">
              <a:lnSpc>
                <a:spcPct val="105000"/>
              </a:lnSpc>
              <a:spcBef>
                <a:spcPts val="0"/>
              </a:spcBef>
              <a:spcAft>
                <a:spcPts val="0"/>
              </a:spcAft>
              <a:buClr>
                <a:schemeClr val="dk2"/>
              </a:buClr>
              <a:buSzPts val="820"/>
              <a:buChar char="-"/>
            </a:pPr>
            <a:r>
              <a:rPr lang="en" sz="820">
                <a:solidFill>
                  <a:schemeClr val="dk2"/>
                </a:solidFill>
              </a:rPr>
              <a:t>5. Thursday Afternoon – Infiltration Attempt: A rare but serious infiltration attempt occurred.</a:t>
            </a:r>
            <a:endParaRPr sz="820">
              <a:solidFill>
                <a:schemeClr val="dk2"/>
              </a:solidFill>
            </a:endParaRPr>
          </a:p>
          <a:p>
            <a:pPr indent="-280670" lvl="0" marL="457200" rtl="0" algn="l">
              <a:lnSpc>
                <a:spcPct val="105000"/>
              </a:lnSpc>
              <a:spcBef>
                <a:spcPts val="0"/>
              </a:spcBef>
              <a:spcAft>
                <a:spcPts val="0"/>
              </a:spcAft>
              <a:buClr>
                <a:schemeClr val="dk2"/>
              </a:buClr>
              <a:buSzPts val="820"/>
              <a:buChar char="-"/>
            </a:pPr>
            <a:r>
              <a:rPr lang="en" sz="820">
                <a:solidFill>
                  <a:schemeClr val="dk2"/>
                </a:solidFill>
              </a:rPr>
              <a:t> Although there were only 36 flows labeled “Infiltration”, they stand out because this type of label indicates a more advanced attack — possibly involving malware or lateral movement inside the network.</a:t>
            </a:r>
            <a:endParaRPr sz="820">
              <a:solidFill>
                <a:schemeClr val="dk2"/>
              </a:solidFill>
            </a:endParaRPr>
          </a:p>
        </p:txBody>
      </p:sp>
      <p:sp>
        <p:nvSpPr>
          <p:cNvPr id="71" name="Google Shape;71;p15"/>
          <p:cNvSpPr txBox="1"/>
          <p:nvPr/>
        </p:nvSpPr>
        <p:spPr>
          <a:xfrm>
            <a:off x="311700" y="2353725"/>
            <a:ext cx="3000000" cy="1238700"/>
          </a:xfrm>
          <a:prstGeom prst="rect">
            <a:avLst/>
          </a:prstGeom>
          <a:noFill/>
          <a:ln>
            <a:noFill/>
          </a:ln>
        </p:spPr>
        <p:txBody>
          <a:bodyPr anchorCtr="0" anchor="t" bIns="91425" lIns="91425" spcFirstLastPara="1" rIns="91425" wrap="square" tIns="91425">
            <a:spAutoFit/>
          </a:bodyPr>
          <a:lstStyle/>
          <a:p>
            <a:pPr indent="-280670" lvl="0" marL="457200" rtl="0" algn="l">
              <a:lnSpc>
                <a:spcPct val="105000"/>
              </a:lnSpc>
              <a:spcBef>
                <a:spcPts val="0"/>
              </a:spcBef>
              <a:spcAft>
                <a:spcPts val="0"/>
              </a:spcAft>
              <a:buClr>
                <a:schemeClr val="dk2"/>
              </a:buClr>
              <a:buSzPts val="820"/>
              <a:buChar char="-"/>
            </a:pPr>
            <a:r>
              <a:rPr lang="en" sz="820">
                <a:solidFill>
                  <a:schemeClr val="dk2"/>
                </a:solidFill>
              </a:rPr>
              <a:t>3. Friday Afternoon – Port Scanning</a:t>
            </a:r>
            <a:endParaRPr sz="820">
              <a:solidFill>
                <a:schemeClr val="dk2"/>
              </a:solidFill>
            </a:endParaRPr>
          </a:p>
          <a:p>
            <a:pPr indent="-280670" lvl="0" marL="457200" rtl="0" algn="l">
              <a:lnSpc>
                <a:spcPct val="105000"/>
              </a:lnSpc>
              <a:spcBef>
                <a:spcPts val="0"/>
              </a:spcBef>
              <a:spcAft>
                <a:spcPts val="0"/>
              </a:spcAft>
              <a:buClr>
                <a:schemeClr val="dk2"/>
              </a:buClr>
              <a:buSzPts val="820"/>
              <a:buChar char="-"/>
            </a:pPr>
            <a:r>
              <a:rPr lang="en" sz="820">
                <a:solidFill>
                  <a:schemeClr val="dk2"/>
                </a:solidFill>
              </a:rPr>
              <a:t>What happened: Someone was scanning the network for open ports — a common way to look for weaknesses before an attack. How I know: The file has over 158,000 “PortScan” labeled flows, meaning a system was methodically checking different ports to see which ones were open and exploitable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59625" y="1133525"/>
            <a:ext cx="9084376" cy="1854175"/>
          </a:xfrm>
          <a:prstGeom prst="rect">
            <a:avLst/>
          </a:prstGeom>
          <a:noFill/>
          <a:ln>
            <a:noFill/>
          </a:ln>
        </p:spPr>
      </p:pic>
      <p:sp>
        <p:nvSpPr>
          <p:cNvPr id="77" name="Google Shape;77;p16"/>
          <p:cNvSpPr txBox="1"/>
          <p:nvPr/>
        </p:nvSpPr>
        <p:spPr>
          <a:xfrm>
            <a:off x="59625" y="1542500"/>
            <a:ext cx="1888800" cy="4293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8" name="Google Shape;78;p16"/>
          <p:cNvSpPr txBox="1"/>
          <p:nvPr/>
        </p:nvSpPr>
        <p:spPr>
          <a:xfrm>
            <a:off x="1162875" y="4204275"/>
            <a:ext cx="2221500" cy="3579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79" name="Google Shape;79;p16"/>
          <p:cNvSpPr txBox="1"/>
          <p:nvPr/>
        </p:nvSpPr>
        <p:spPr>
          <a:xfrm>
            <a:off x="59625" y="3285550"/>
            <a:ext cx="8140200" cy="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WireShark:  Statistics  -&gt; endpoints</a:t>
            </a:r>
            <a:r>
              <a:rPr lang="en" sz="1800">
                <a:solidFill>
                  <a:schemeClr val="dk1"/>
                </a:solidFill>
              </a:rPr>
              <a:t>  </a:t>
            </a:r>
            <a:endParaRPr sz="1800">
              <a:solidFill>
                <a:schemeClr val="dk1"/>
              </a:solidFill>
            </a:endParaRPr>
          </a:p>
          <a:p>
            <a:pPr indent="0" lvl="0" marL="0" rtl="0" algn="l">
              <a:spcBef>
                <a:spcPts val="0"/>
              </a:spcBef>
              <a:spcAft>
                <a:spcPts val="0"/>
              </a:spcAft>
              <a:buNone/>
            </a:pPr>
            <a:r>
              <a:rPr lang="en" sz="1800">
                <a:solidFill>
                  <a:schemeClr val="dk1"/>
                </a:solidFill>
              </a:rPr>
              <a:t>we see there is 2 ip addresses associated with high amounts of packets</a:t>
            </a:r>
            <a:endParaRPr sz="1800">
              <a:solidFill>
                <a:schemeClr val="dk1"/>
              </a:solidFill>
            </a:endParaRPr>
          </a:p>
        </p:txBody>
      </p:sp>
      <p:sp>
        <p:nvSpPr>
          <p:cNvPr id="80" name="Google Shape;80;p16"/>
          <p:cNvSpPr txBox="1"/>
          <p:nvPr/>
        </p:nvSpPr>
        <p:spPr>
          <a:xfrm>
            <a:off x="365725" y="196775"/>
            <a:ext cx="3881700" cy="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Phase 1: Detection</a:t>
            </a:r>
            <a:endParaRPr b="1"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0"/>
            <a:ext cx="8825950" cy="2746550"/>
          </a:xfrm>
          <a:prstGeom prst="rect">
            <a:avLst/>
          </a:prstGeom>
          <a:noFill/>
          <a:ln>
            <a:noFill/>
          </a:ln>
        </p:spPr>
      </p:pic>
      <p:pic>
        <p:nvPicPr>
          <p:cNvPr id="86" name="Google Shape;86;p17"/>
          <p:cNvPicPr preferRelativeResize="0"/>
          <p:nvPr/>
        </p:nvPicPr>
        <p:blipFill rotWithShape="1">
          <a:blip r:embed="rId4">
            <a:alphaModFix/>
          </a:blip>
          <a:srcRect b="0" l="5024" r="0" t="0"/>
          <a:stretch/>
        </p:blipFill>
        <p:spPr>
          <a:xfrm>
            <a:off x="0" y="2746550"/>
            <a:ext cx="8825948" cy="2304975"/>
          </a:xfrm>
          <a:prstGeom prst="rect">
            <a:avLst/>
          </a:prstGeom>
          <a:noFill/>
          <a:ln>
            <a:noFill/>
          </a:ln>
        </p:spPr>
      </p:pic>
      <p:sp>
        <p:nvSpPr>
          <p:cNvPr id="87" name="Google Shape;87;p17"/>
          <p:cNvSpPr txBox="1"/>
          <p:nvPr/>
        </p:nvSpPr>
        <p:spPr>
          <a:xfrm>
            <a:off x="1253275" y="1887375"/>
            <a:ext cx="2138700" cy="2886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2457747"/>
            <a:ext cx="9144001" cy="2246152"/>
          </a:xfrm>
          <a:prstGeom prst="rect">
            <a:avLst/>
          </a:prstGeom>
          <a:noFill/>
          <a:ln>
            <a:noFill/>
          </a:ln>
        </p:spPr>
      </p:pic>
      <p:sp>
        <p:nvSpPr>
          <p:cNvPr id="93" name="Google Shape;93;p18"/>
          <p:cNvSpPr txBox="1"/>
          <p:nvPr/>
        </p:nvSpPr>
        <p:spPr>
          <a:xfrm>
            <a:off x="1237425" y="2937025"/>
            <a:ext cx="2236200" cy="417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4" name="Google Shape;94;p18"/>
          <p:cNvSpPr txBox="1"/>
          <p:nvPr/>
        </p:nvSpPr>
        <p:spPr>
          <a:xfrm>
            <a:off x="1311975" y="3563175"/>
            <a:ext cx="2072400" cy="1788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5" name="Google Shape;95;p18"/>
          <p:cNvSpPr txBox="1"/>
          <p:nvPr/>
        </p:nvSpPr>
        <p:spPr>
          <a:xfrm>
            <a:off x="1311975" y="4413075"/>
            <a:ext cx="2072400" cy="2532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6" name="Google Shape;96;p18"/>
          <p:cNvSpPr txBox="1"/>
          <p:nvPr/>
        </p:nvSpPr>
        <p:spPr>
          <a:xfrm>
            <a:off x="365700" y="474775"/>
            <a:ext cx="81696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7" name="Google Shape;97;p18"/>
          <p:cNvSpPr txBox="1"/>
          <p:nvPr/>
        </p:nvSpPr>
        <p:spPr>
          <a:xfrm>
            <a:off x="194625" y="153975"/>
            <a:ext cx="71325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Phase 2: Analysis</a:t>
            </a:r>
            <a:endParaRPr b="1" sz="1800">
              <a:solidFill>
                <a:schemeClr val="dk1"/>
              </a:solidFill>
            </a:endParaRPr>
          </a:p>
        </p:txBody>
      </p:sp>
      <p:sp>
        <p:nvSpPr>
          <p:cNvPr id="98" name="Google Shape;98;p18"/>
          <p:cNvSpPr txBox="1"/>
          <p:nvPr/>
        </p:nvSpPr>
        <p:spPr>
          <a:xfrm>
            <a:off x="408475" y="1009450"/>
            <a:ext cx="8255400" cy="1304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b="1" lang="en" sz="1300">
                <a:solidFill>
                  <a:schemeClr val="dk1"/>
                </a:solidFill>
              </a:rPr>
              <a:t>TCP Retransmission</a:t>
            </a:r>
            <a:r>
              <a:rPr lang="en" sz="1300">
                <a:solidFill>
                  <a:schemeClr val="dk1"/>
                </a:solidFill>
              </a:rPr>
              <a:t> (handshake not completed) is being sent </a:t>
            </a:r>
            <a:r>
              <a:rPr lang="en" sz="1300">
                <a:solidFill>
                  <a:schemeClr val="dk1"/>
                </a:solidFill>
              </a:rPr>
              <a:t>multiple times to 5 different victims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Going through </a:t>
            </a:r>
            <a:r>
              <a:rPr b="1" lang="en" sz="1300">
                <a:solidFill>
                  <a:schemeClr val="dk1"/>
                </a:solidFill>
                <a:highlight>
                  <a:srgbClr val="FFFFFF"/>
                </a:highlight>
              </a:rPr>
              <a:t>port 8080</a:t>
            </a:r>
            <a:r>
              <a:rPr lang="en" sz="1300">
                <a:solidFill>
                  <a:schemeClr val="dk1"/>
                </a:solidFill>
                <a:highlight>
                  <a:srgbClr val="FFFFFF"/>
                </a:highlight>
              </a:rPr>
              <a:t> </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b="1" lang="en" sz="1300">
                <a:solidFill>
                  <a:schemeClr val="dk1"/>
                </a:solidFill>
              </a:rPr>
              <a:t>Victims IP:</a:t>
            </a:r>
            <a:r>
              <a:rPr lang="en" sz="1300">
                <a:solidFill>
                  <a:schemeClr val="dk1"/>
                </a:solidFill>
              </a:rPr>
              <a:t>   192.168.10.5,   .8,   .9,   .15,   .14</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rgbClr val="2D2D2D"/>
                </a:solidFill>
                <a:highlight>
                  <a:srgbClr val="FFFFFF"/>
                </a:highlight>
              </a:rPr>
              <a:t>Attacker:</a:t>
            </a:r>
            <a:r>
              <a:rPr lang="en" sz="1300">
                <a:solidFill>
                  <a:schemeClr val="dk1"/>
                </a:solidFill>
                <a:highlight>
                  <a:srgbClr val="FFFFFF"/>
                </a:highlight>
              </a:rPr>
              <a:t>       205.174.165.73</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p:txBody>
      </p:sp>
      <p:sp>
        <p:nvSpPr>
          <p:cNvPr id="99" name="Google Shape;99;p18"/>
          <p:cNvSpPr txBox="1"/>
          <p:nvPr/>
        </p:nvSpPr>
        <p:spPr>
          <a:xfrm>
            <a:off x="4504025" y="2937025"/>
            <a:ext cx="2309700" cy="4173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29900" y="231175"/>
            <a:ext cx="8520600" cy="572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1820"/>
              <a:t>Phase 3: Preventing the attack</a:t>
            </a:r>
            <a:endParaRPr b="1" sz="1820"/>
          </a:p>
        </p:txBody>
      </p:sp>
      <p:sp>
        <p:nvSpPr>
          <p:cNvPr id="105" name="Google Shape;105;p19"/>
          <p:cNvSpPr txBox="1"/>
          <p:nvPr/>
        </p:nvSpPr>
        <p:spPr>
          <a:xfrm>
            <a:off x="354900" y="803875"/>
            <a:ext cx="8295600" cy="40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Block outbound access from the </a:t>
            </a:r>
            <a:r>
              <a:rPr b="1" lang="en">
                <a:solidFill>
                  <a:schemeClr val="dk1"/>
                </a:solidFill>
              </a:rPr>
              <a:t>victim IP</a:t>
            </a:r>
            <a:r>
              <a:rPr lang="en">
                <a:solidFill>
                  <a:schemeClr val="dk1"/>
                </a:solidFill>
              </a:rPr>
              <a:t> addresses to</a:t>
            </a:r>
            <a:r>
              <a:rPr b="1" lang="en">
                <a:solidFill>
                  <a:schemeClr val="dk1"/>
                </a:solidFill>
              </a:rPr>
              <a:t> 205.174.165.73</a:t>
            </a:r>
            <a:r>
              <a:rPr lang="en">
                <a:solidFill>
                  <a:schemeClr val="dk1"/>
                </a:solidFill>
              </a:rPr>
              <a:t> on the company firewall or proxy</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 the malicious IP to a blocklist or threat intel feed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100" u="sng">
                <a:solidFill>
                  <a:schemeClr val="hlink"/>
                </a:solidFill>
                <a:hlinkClick r:id="rId3"/>
              </a:rPr>
              <a:t>Enterprise Cybersecurity Solutions | Comcast Business</a:t>
            </a:r>
            <a:endParaRPr>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106" name="Google Shape;106;p19"/>
          <p:cNvPicPr preferRelativeResize="0"/>
          <p:nvPr/>
        </p:nvPicPr>
        <p:blipFill>
          <a:blip r:embed="rId4">
            <a:alphaModFix/>
          </a:blip>
          <a:stretch>
            <a:fillRect/>
          </a:stretch>
        </p:blipFill>
        <p:spPr>
          <a:xfrm>
            <a:off x="1715449" y="2074975"/>
            <a:ext cx="5109026" cy="256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1215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1800"/>
              <a:t>Phase 4: Eradication / Recovery</a:t>
            </a:r>
            <a:endParaRPr sz="1800"/>
          </a:p>
        </p:txBody>
      </p:sp>
      <p:sp>
        <p:nvSpPr>
          <p:cNvPr id="112" name="Google Shape;112;p20"/>
          <p:cNvSpPr txBox="1"/>
          <p:nvPr>
            <p:ph idx="1" type="body"/>
          </p:nvPr>
        </p:nvSpPr>
        <p:spPr>
          <a:xfrm>
            <a:off x="-161450" y="484425"/>
            <a:ext cx="9381300" cy="24303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t/>
            </a:r>
            <a:endParaRPr i="1" sz="11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Check for stealthy ways an attacker can stay on the machines (scripts set on autoruns scheduled tasks)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Scan the systems for botnet malware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possible created or compromised accounts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Kill C2 connections (prevent remote access)</a:t>
            </a:r>
            <a:endParaRPr b="1" sz="1300">
              <a:solidFill>
                <a:schemeClr val="dk1"/>
              </a:solidFill>
            </a:endParaRPr>
          </a:p>
          <a:p>
            <a:pPr indent="-311150" lvl="0" marL="457200" rtl="0" algn="l">
              <a:spcBef>
                <a:spcPts val="0"/>
              </a:spcBef>
              <a:spcAft>
                <a:spcPts val="0"/>
              </a:spcAft>
              <a:buClr>
                <a:schemeClr val="dk1"/>
              </a:buClr>
              <a:buSzPts val="1300"/>
              <a:buChar char="-"/>
            </a:pPr>
            <a:r>
              <a:t/>
            </a:r>
            <a:endParaRPr b="1" sz="13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Allow traffic from affected systems slowly and monitor in Wireshark</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Ensure systems no longer reach out to C2 IPs (205.174.165.73)</a:t>
            </a:r>
            <a:endParaRPr sz="1900">
              <a:solidFill>
                <a:schemeClr val="dk1"/>
              </a:solidFill>
            </a:endParaRPr>
          </a:p>
        </p:txBody>
      </p:sp>
      <p:pic>
        <p:nvPicPr>
          <p:cNvPr descr="File:Botnet2.gif - Wikimedia Commons" id="113" name="Google Shape;113;p20"/>
          <p:cNvPicPr preferRelativeResize="0"/>
          <p:nvPr/>
        </p:nvPicPr>
        <p:blipFill>
          <a:blip r:embed="rId3">
            <a:alphaModFix/>
          </a:blip>
          <a:stretch>
            <a:fillRect/>
          </a:stretch>
        </p:blipFill>
        <p:spPr>
          <a:xfrm>
            <a:off x="5121425" y="2666925"/>
            <a:ext cx="4022575" cy="2476575"/>
          </a:xfrm>
          <a:prstGeom prst="rect">
            <a:avLst/>
          </a:prstGeom>
          <a:noFill/>
          <a:ln>
            <a:noFill/>
          </a:ln>
        </p:spPr>
      </p:pic>
      <p:pic>
        <p:nvPicPr>
          <p:cNvPr descr="Veronica Mars Veronica Mars Season2 GIF (Provided by Tenor)" id="114" name="Google Shape;114;p20"/>
          <p:cNvPicPr preferRelativeResize="0"/>
          <p:nvPr/>
        </p:nvPicPr>
        <p:blipFill>
          <a:blip r:embed="rId4">
            <a:alphaModFix/>
          </a:blip>
          <a:stretch>
            <a:fillRect/>
          </a:stretch>
        </p:blipFill>
        <p:spPr>
          <a:xfrm>
            <a:off x="0" y="3392100"/>
            <a:ext cx="3071125" cy="175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Show pic </a:t>
            </a:r>
            <a:endParaRPr/>
          </a:p>
          <a:p>
            <a:pPr indent="0" lvl="0" marL="0" rtl="0" algn="l">
              <a:spcBef>
                <a:spcPts val="1200"/>
              </a:spcBef>
              <a:spcAft>
                <a:spcPts val="1200"/>
              </a:spcAft>
              <a:buNone/>
            </a:pPr>
            <a:r>
              <a:rPr lang="en"/>
              <a:t>Artifacts, </a:t>
            </a:r>
            <a:r>
              <a:rPr lang="en"/>
              <a:t>reports, ips, etc</a:t>
            </a:r>
            <a:endParaRPr/>
          </a:p>
        </p:txBody>
      </p:sp>
      <p:pic>
        <p:nvPicPr>
          <p:cNvPr id="120" name="Google Shape;120;p21"/>
          <p:cNvPicPr preferRelativeResize="0"/>
          <p:nvPr/>
        </p:nvPicPr>
        <p:blipFill>
          <a:blip r:embed="rId3">
            <a:alphaModFix/>
          </a:blip>
          <a:stretch>
            <a:fillRect/>
          </a:stretch>
        </p:blipFill>
        <p:spPr>
          <a:xfrm>
            <a:off x="26075" y="902211"/>
            <a:ext cx="9144001" cy="4182029"/>
          </a:xfrm>
          <a:prstGeom prst="rect">
            <a:avLst/>
          </a:prstGeom>
          <a:noFill/>
          <a:ln>
            <a:noFill/>
          </a:ln>
        </p:spPr>
      </p:pic>
      <p:sp>
        <p:nvSpPr>
          <p:cNvPr id="121" name="Google Shape;121;p21"/>
          <p:cNvSpPr txBox="1"/>
          <p:nvPr/>
        </p:nvSpPr>
        <p:spPr>
          <a:xfrm>
            <a:off x="124250" y="2703400"/>
            <a:ext cx="18906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.14    .8</a:t>
            </a:r>
            <a:endParaRPr sz="1800">
              <a:solidFill>
                <a:schemeClr val="dk2"/>
              </a:solidFill>
            </a:endParaRPr>
          </a:p>
        </p:txBody>
      </p:sp>
      <p:sp>
        <p:nvSpPr>
          <p:cNvPr id="122" name="Google Shape;122;p21"/>
          <p:cNvSpPr txBox="1"/>
          <p:nvPr>
            <p:ph type="title"/>
          </p:nvPr>
        </p:nvSpPr>
        <p:spPr>
          <a:xfrm>
            <a:off x="26075" y="1658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1800"/>
              <a:t>Phase 6: Lessons Learned / Reporting</a:t>
            </a:r>
            <a:endParaRPr sz="3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